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7"/>
  </p:notesMasterIdLst>
  <p:sldIdLst>
    <p:sldId id="294" r:id="rId2"/>
    <p:sldId id="320" r:id="rId3"/>
    <p:sldId id="319" r:id="rId4"/>
    <p:sldId id="308" r:id="rId5"/>
    <p:sldId id="298" r:id="rId6"/>
  </p:sldIdLst>
  <p:sldSz cx="12192000" cy="6858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Hebraica" pitchFamily="2" charset="2"/>
      <p:regular r:id="rId12"/>
    </p:embeddedFont>
    <p:embeddedFont>
      <p:font typeface="Trebuchet MS" panose="020B0603020202020204" pitchFamily="34" charset="0"/>
      <p:regular r:id="rId13"/>
      <p:bold r:id="rId14"/>
      <p:italic r:id="rId15"/>
      <p:boldItalic r:id="rId16"/>
    </p:embeddedFont>
    <p:embeddedFont>
      <p:font typeface="Wingdings 3" panose="05040102010807070707" pitchFamily="18" charset="2"/>
      <p:regular r:id="rId17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78B07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3305" autoAdjust="0"/>
  </p:normalViewPr>
  <p:slideViewPr>
    <p:cSldViewPr snapToGrid="0">
      <p:cViewPr varScale="1">
        <p:scale>
          <a:sx n="64" d="100"/>
          <a:sy n="64" d="100"/>
        </p:scale>
        <p:origin x="3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6FE358-3DC6-4268-9EA4-F8C5DC39E70E}" type="datetimeFigureOut">
              <a:rPr lang="nl-NL" smtClean="0"/>
              <a:t>18-11-2022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BE96EE-EAC3-4835-B634-5A5E534876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0151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E96EE-EAC3-4835-B634-5A5E53487648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1156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E96EE-EAC3-4835-B634-5A5E53487648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2638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0F1ED-8FA8-480F-927B-0DD59818E319}" type="datetimeFigureOut">
              <a:rPr lang="nl-NL" smtClean="0"/>
              <a:t>18-11-2022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255FF-801F-426B-8D8F-1A7409B64A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2012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0F1ED-8FA8-480F-927B-0DD59818E319}" type="datetimeFigureOut">
              <a:rPr lang="nl-NL" smtClean="0"/>
              <a:t>18-11-2022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255FF-801F-426B-8D8F-1A7409B64A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2780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0F1ED-8FA8-480F-927B-0DD59818E319}" type="datetimeFigureOut">
              <a:rPr lang="nl-NL" smtClean="0"/>
              <a:t>18-11-2022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255FF-801F-426B-8D8F-1A7409B64A67}" type="slidenum">
              <a:rPr lang="nl-NL" smtClean="0"/>
              <a:t>‹nr.›</a:t>
            </a:fld>
            <a:endParaRPr lang="nl-N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6959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0F1ED-8FA8-480F-927B-0DD59818E319}" type="datetimeFigureOut">
              <a:rPr lang="nl-NL" smtClean="0"/>
              <a:t>18-11-2022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255FF-801F-426B-8D8F-1A7409B64A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8666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0F1ED-8FA8-480F-927B-0DD59818E319}" type="datetimeFigureOut">
              <a:rPr lang="nl-NL" smtClean="0"/>
              <a:t>18-11-2022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255FF-801F-426B-8D8F-1A7409B64A67}" type="slidenum">
              <a:rPr lang="nl-NL" smtClean="0"/>
              <a:t>‹nr.›</a:t>
            </a:fld>
            <a:endParaRPr lang="nl-N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0691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0F1ED-8FA8-480F-927B-0DD59818E319}" type="datetimeFigureOut">
              <a:rPr lang="nl-NL" smtClean="0"/>
              <a:t>18-11-2022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255FF-801F-426B-8D8F-1A7409B64A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93541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0F1ED-8FA8-480F-927B-0DD59818E319}" type="datetimeFigureOut">
              <a:rPr lang="nl-NL" smtClean="0"/>
              <a:t>18-11-2022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255FF-801F-426B-8D8F-1A7409B64A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6276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0F1ED-8FA8-480F-927B-0DD59818E319}" type="datetimeFigureOut">
              <a:rPr lang="nl-NL" smtClean="0"/>
              <a:t>18-11-2022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255FF-801F-426B-8D8F-1A7409B64A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3222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0F1ED-8FA8-480F-927B-0DD59818E319}" type="datetimeFigureOut">
              <a:rPr lang="nl-NL" smtClean="0"/>
              <a:t>18-11-2022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255FF-801F-426B-8D8F-1A7409B64A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6741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0F1ED-8FA8-480F-927B-0DD59818E319}" type="datetimeFigureOut">
              <a:rPr lang="nl-NL" smtClean="0"/>
              <a:t>18-11-2022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255FF-801F-426B-8D8F-1A7409B64A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050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0F1ED-8FA8-480F-927B-0DD59818E319}" type="datetimeFigureOut">
              <a:rPr lang="nl-NL" smtClean="0"/>
              <a:t>18-11-2022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255FF-801F-426B-8D8F-1A7409B64A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5741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0F1ED-8FA8-480F-927B-0DD59818E319}" type="datetimeFigureOut">
              <a:rPr lang="nl-NL" smtClean="0"/>
              <a:t>18-11-2022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255FF-801F-426B-8D8F-1A7409B64A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6763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0F1ED-8FA8-480F-927B-0DD59818E319}" type="datetimeFigureOut">
              <a:rPr lang="nl-NL" smtClean="0"/>
              <a:t>18-11-2022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255FF-801F-426B-8D8F-1A7409B64A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0487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0F1ED-8FA8-480F-927B-0DD59818E319}" type="datetimeFigureOut">
              <a:rPr lang="nl-NL" smtClean="0"/>
              <a:t>18-11-2022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255FF-801F-426B-8D8F-1A7409B64A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244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0F1ED-8FA8-480F-927B-0DD59818E319}" type="datetimeFigureOut">
              <a:rPr lang="nl-NL" smtClean="0"/>
              <a:t>18-11-2022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255FF-801F-426B-8D8F-1A7409B64A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6908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0F1ED-8FA8-480F-927B-0DD59818E319}" type="datetimeFigureOut">
              <a:rPr lang="nl-NL" smtClean="0"/>
              <a:t>18-11-2022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255FF-801F-426B-8D8F-1A7409B64A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2990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0F1ED-8FA8-480F-927B-0DD59818E319}" type="datetimeFigureOut">
              <a:rPr lang="nl-NL" smtClean="0"/>
              <a:t>18-11-2022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86255FF-801F-426B-8D8F-1A7409B64A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3819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nl/url?sa=i&amp;rct=j&amp;q=&amp;esrc=s&amp;source=images&amp;cd=&amp;ved=2ahUKEwijyNKkqenkAhUNUlAKHakXDZUQjRx6BAgBEAQ&amp;url=https://www.statenvertaling.net/kunst/grootbeeld/199.html&amp;psig=AOvVaw03geXncjVsBON_aQ1zHhIR&amp;ust=1569409810022146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ebapp.fkt.uvt.nl/bho" TargetMode="External"/><Relationship Id="rId3" Type="http://schemas.openxmlformats.org/officeDocument/2006/relationships/hyperlink" Target="mailto:p.j.vanmidden@uvt.nl" TargetMode="External"/><Relationship Id="rId7" Type="http://schemas.openxmlformats.org/officeDocument/2006/relationships/hyperlink" Target="https://tiu.nu/register-efemeride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u.nu/efemeriden" TargetMode="External"/><Relationship Id="rId5" Type="http://schemas.openxmlformats.org/officeDocument/2006/relationships/hyperlink" Target="http://mg.alhatorah.org/" TargetMode="External"/><Relationship Id="rId4" Type="http://schemas.openxmlformats.org/officeDocument/2006/relationships/hyperlink" Target="https://www.torahclass.com/audio-bible-in-hebrew" TargetMode="External"/><Relationship Id="rId9" Type="http://schemas.openxmlformats.org/officeDocument/2006/relationships/hyperlink" Target="https://bijbellezenmetvanmoere.nl/rudy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4117" y="192195"/>
            <a:ext cx="11917362" cy="6473610"/>
          </a:xfrm>
        </p:spPr>
        <p:txBody>
          <a:bodyPr>
            <a:normAutofit fontScale="90000"/>
          </a:bodyPr>
          <a:lstStyle/>
          <a:p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r>
              <a:rPr lang="nl-NL" b="1" dirty="0"/>
              <a:t>Efemeriden</a:t>
            </a:r>
            <a:br>
              <a:rPr lang="nl-NL" b="1" dirty="0"/>
            </a:br>
            <a:r>
              <a:rPr lang="nl-NL" sz="8900" dirty="0">
                <a:latin typeface="Hebraica" pitchFamily="2" charset="2"/>
              </a:rPr>
              <a:t>!ynwyqyq</a:t>
            </a:r>
            <a:r>
              <a:rPr lang="nl-NL" dirty="0"/>
              <a:t>  4</a:t>
            </a:r>
            <a:br>
              <a:rPr lang="nl-NL" dirty="0"/>
            </a:b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50521" y="2203965"/>
            <a:ext cx="10202326" cy="2819400"/>
          </a:xfrm>
        </p:spPr>
        <p:txBody>
          <a:bodyPr/>
          <a:lstStyle/>
          <a:p>
            <a:r>
              <a:rPr lang="en-US" dirty="0"/>
              <a:t>.</a:t>
            </a:r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>
            <a:off x="250522" y="5023365"/>
            <a:ext cx="75616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libri" panose="020F0502020204030204" pitchFamily="34" charset="0"/>
              </a:rPr>
              <a:t>1500e</a:t>
            </a:r>
            <a:r>
              <a:rPr lang="en-US" sz="4400" b="1">
                <a:latin typeface="Calibri" panose="020F0502020204030204" pitchFamily="34" charset="0"/>
              </a:rPr>
              <a:t> efemeride: Psalm 72: 5-7</a:t>
            </a:r>
            <a:endParaRPr lang="nl-NL" sz="4400" b="1" dirty="0">
              <a:latin typeface="Calibri" panose="020F0502020204030204" pitchFamily="34" charset="0"/>
            </a:endParaRPr>
          </a:p>
        </p:txBody>
      </p:sp>
      <p:sp>
        <p:nvSpPr>
          <p:cNvPr id="6" name="AutoShape 2" descr="Afbeeldingsresultaat voor bileam rembrandt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22238" y="-2057400"/>
            <a:ext cx="31146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AutoShape 4" descr="Afbeeldingsresultaat voor bileam rembrandt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74638" y="-1905000"/>
            <a:ext cx="31146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3043C3-21C5-4E45-8BE4-B1D8598602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70" y="836254"/>
            <a:ext cx="5487286" cy="365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20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5DFFBD-BA3F-1B83-E55E-C3807824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0400"/>
          </a:xfrm>
        </p:spPr>
        <p:txBody>
          <a:bodyPr/>
          <a:lstStyle/>
          <a:p>
            <a:pPr algn="ctr"/>
            <a:r>
              <a:rPr lang="en-US"/>
              <a:t>Vlucht naar de maan </a:t>
            </a:r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B287096-DE89-4C92-CF82-AE9D851B5E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84127" y="1270000"/>
            <a:ext cx="3868664" cy="5367337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C255E36-8BC1-5120-49E8-0C7EB9DF6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874" y="1270000"/>
            <a:ext cx="253365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D109F4D-E905-2A44-61A0-A94388856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166" y="1270000"/>
            <a:ext cx="253365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102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1B3812-6166-9964-3E51-CB912CD1F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2355574" y="1930399"/>
            <a:ext cx="6918428" cy="230189"/>
          </a:xfrm>
        </p:spPr>
        <p:txBody>
          <a:bodyPr>
            <a:normAutofit fontScale="90000"/>
          </a:bodyPr>
          <a:lstStyle/>
          <a:p>
            <a:endParaRPr lang="nl-NL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F3971772-0C64-C3D2-4EA2-ABE288695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8561" y="-17383"/>
            <a:ext cx="9545943" cy="6875383"/>
          </a:xfrm>
        </p:spPr>
      </p:pic>
    </p:spTree>
    <p:extLst>
      <p:ext uri="{BB962C8B-B14F-4D97-AF65-F5344CB8AC3E}">
        <p14:creationId xmlns:p14="http://schemas.microsoft.com/office/powerpoint/2010/main" val="752111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0661"/>
          </a:xfrm>
        </p:spPr>
        <p:txBody>
          <a:bodyPr>
            <a:normAutofit/>
          </a:bodyPr>
          <a:lstStyle/>
          <a:p>
            <a:r>
              <a:rPr lang="en-US" dirty="0"/>
              <a:t>Info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verdere</a:t>
            </a:r>
            <a:r>
              <a:rPr lang="en-US" dirty="0"/>
              <a:t> </a:t>
            </a:r>
            <a:r>
              <a:rPr lang="en-US" dirty="0" err="1"/>
              <a:t>studie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3894" y="1507446"/>
            <a:ext cx="8984753" cy="38807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err="1"/>
              <a:t>Hartelijk</a:t>
            </a:r>
            <a:r>
              <a:rPr lang="en-US" sz="2200" dirty="0"/>
              <a:t> </a:t>
            </a:r>
            <a:r>
              <a:rPr lang="en-US" sz="2200" dirty="0" err="1"/>
              <a:t>welkom</a:t>
            </a:r>
            <a:r>
              <a:rPr lang="en-US" sz="2200" dirty="0"/>
              <a:t> </a:t>
            </a:r>
            <a:r>
              <a:rPr lang="en-US" sz="2200" dirty="0" err="1"/>
              <a:t>bij</a:t>
            </a:r>
            <a:r>
              <a:rPr lang="en-US" sz="2200" dirty="0"/>
              <a:t> de </a:t>
            </a:r>
            <a:r>
              <a:rPr lang="en-US" sz="2200" dirty="0" err="1"/>
              <a:t>Efemeriden</a:t>
            </a:r>
            <a:r>
              <a:rPr lang="en-US" sz="2200" dirty="0"/>
              <a:t>. </a:t>
            </a:r>
            <a:r>
              <a:rPr lang="en-US" sz="2200" dirty="0" err="1"/>
              <a:t>Een</a:t>
            </a:r>
            <a:r>
              <a:rPr lang="en-US" sz="2200" dirty="0"/>
              <a:t> </a:t>
            </a:r>
            <a:r>
              <a:rPr lang="en-US" sz="2200" dirty="0" err="1"/>
              <a:t>traject</a:t>
            </a:r>
            <a:r>
              <a:rPr lang="en-US" sz="2200" dirty="0"/>
              <a:t> ‘om je </a:t>
            </a:r>
            <a:r>
              <a:rPr lang="en-US" sz="2200" dirty="0" err="1"/>
              <a:t>Hebreeuws</a:t>
            </a:r>
            <a:r>
              <a:rPr lang="en-US" sz="2200" dirty="0"/>
              <a:t> </a:t>
            </a:r>
            <a:r>
              <a:rPr lang="en-US" sz="2200" dirty="0" err="1"/>
              <a:t>bij</a:t>
            </a:r>
            <a:r>
              <a:rPr lang="en-US" sz="2200" dirty="0"/>
              <a:t> te </a:t>
            </a:r>
            <a:r>
              <a:rPr lang="en-US" sz="2200" dirty="0" err="1"/>
              <a:t>houden</a:t>
            </a:r>
            <a:r>
              <a:rPr lang="en-US" sz="2200" dirty="0"/>
              <a:t>’. Elke </a:t>
            </a:r>
            <a:r>
              <a:rPr lang="en-US" sz="2200" dirty="0" err="1"/>
              <a:t>werkdag</a:t>
            </a:r>
            <a:r>
              <a:rPr lang="en-US" sz="2200" dirty="0"/>
              <a:t> </a:t>
            </a:r>
            <a:r>
              <a:rPr lang="en-US" sz="2200" dirty="0" err="1"/>
              <a:t>ontvangt</a:t>
            </a:r>
            <a:r>
              <a:rPr lang="en-US" sz="2200" dirty="0"/>
              <a:t> u </a:t>
            </a:r>
            <a:r>
              <a:rPr lang="en-US" sz="2200" dirty="0" err="1"/>
              <a:t>een</a:t>
            </a:r>
            <a:r>
              <a:rPr lang="en-US" sz="2200" dirty="0"/>
              <a:t> </a:t>
            </a:r>
            <a:r>
              <a:rPr lang="en-US" sz="2200" dirty="0" err="1"/>
              <a:t>Hebreeuwse</a:t>
            </a:r>
            <a:r>
              <a:rPr lang="en-US" sz="2200" dirty="0"/>
              <a:t> </a:t>
            </a:r>
            <a:r>
              <a:rPr lang="en-US" sz="2200" dirty="0" err="1"/>
              <a:t>eendagsvlinder</a:t>
            </a:r>
            <a:r>
              <a:rPr lang="en-US" sz="2200" dirty="0"/>
              <a:t>, </a:t>
            </a:r>
            <a:r>
              <a:rPr lang="en-US" sz="2200" dirty="0" err="1"/>
              <a:t>een</a:t>
            </a:r>
            <a:r>
              <a:rPr lang="en-US" sz="2200" dirty="0"/>
              <a:t> </a:t>
            </a:r>
            <a:r>
              <a:rPr lang="en-US" sz="2200" dirty="0" err="1"/>
              <a:t>tekst</a:t>
            </a:r>
            <a:r>
              <a:rPr lang="en-US" sz="2200" dirty="0"/>
              <a:t> die </a:t>
            </a:r>
            <a:r>
              <a:rPr lang="en-US" sz="2200" dirty="0" err="1"/>
              <a:t>wordt</a:t>
            </a:r>
            <a:r>
              <a:rPr lang="en-US" sz="2200" dirty="0"/>
              <a:t> </a:t>
            </a:r>
            <a:r>
              <a:rPr lang="en-US" sz="2200" dirty="0" err="1"/>
              <a:t>voorgelezen</a:t>
            </a:r>
            <a:r>
              <a:rPr lang="en-US" sz="2200" dirty="0"/>
              <a:t>, </a:t>
            </a:r>
            <a:r>
              <a:rPr lang="en-US" sz="2200" dirty="0" err="1"/>
              <a:t>taalkundig</a:t>
            </a:r>
            <a:r>
              <a:rPr lang="en-US" sz="2200" dirty="0"/>
              <a:t> </a:t>
            </a:r>
            <a:r>
              <a:rPr lang="en-US" sz="2200" dirty="0" err="1"/>
              <a:t>verklaard</a:t>
            </a:r>
            <a:r>
              <a:rPr lang="en-US" sz="2200" dirty="0"/>
              <a:t> en </a:t>
            </a:r>
            <a:r>
              <a:rPr lang="en-US" sz="2200" dirty="0" err="1"/>
              <a:t>uitgelegd</a:t>
            </a:r>
            <a:r>
              <a:rPr lang="en-US" sz="2200" dirty="0"/>
              <a:t>. </a:t>
            </a:r>
            <a:r>
              <a:rPr lang="en-US" sz="2200" dirty="0" err="1"/>
              <a:t>Er</a:t>
            </a:r>
            <a:r>
              <a:rPr lang="en-US" sz="2200" dirty="0"/>
              <a:t> is </a:t>
            </a:r>
            <a:r>
              <a:rPr lang="en-US" sz="2200" dirty="0" err="1"/>
              <a:t>een</a:t>
            </a:r>
            <a:r>
              <a:rPr lang="en-US" sz="2200" dirty="0"/>
              <a:t> gratis </a:t>
            </a:r>
            <a:r>
              <a:rPr lang="en-US" sz="2200" dirty="0" err="1"/>
              <a:t>toegankelijke</a:t>
            </a:r>
            <a:r>
              <a:rPr lang="en-US" sz="2200" dirty="0"/>
              <a:t> cursus op het net </a:t>
            </a:r>
            <a:r>
              <a:rPr lang="en-US" sz="2200" dirty="0" err="1"/>
              <a:t>gezet</a:t>
            </a:r>
            <a:r>
              <a:rPr lang="en-US" sz="2200" dirty="0"/>
              <a:t>: </a:t>
            </a:r>
            <a:r>
              <a:rPr lang="en-US" sz="2200" u="sng" dirty="0">
                <a:solidFill>
                  <a:srgbClr val="FF0000"/>
                </a:solidFill>
              </a:rPr>
              <a:t>webapp.fkt.uvt.nl/</a:t>
            </a:r>
            <a:r>
              <a:rPr lang="en-US" sz="2200" u="sng" dirty="0" err="1">
                <a:solidFill>
                  <a:srgbClr val="FF0000"/>
                </a:solidFill>
              </a:rPr>
              <a:t>bho</a:t>
            </a:r>
            <a:r>
              <a:rPr lang="nl-NL" sz="2200" dirty="0"/>
              <a:t>  Onder het kopje ‘Grammatica’ boven in de balk vindt u tientallen filmpjes, te beginnen bij het alfabet en met veel aandacht voor de </a:t>
            </a:r>
            <a:r>
              <a:rPr lang="nl-NL" sz="2200" dirty="0" err="1"/>
              <a:t>schrift-en</a:t>
            </a:r>
            <a:r>
              <a:rPr lang="nl-NL" sz="2200" dirty="0"/>
              <a:t> klankleer. </a:t>
            </a:r>
          </a:p>
          <a:p>
            <a:pPr marL="0" indent="0">
              <a:buNone/>
            </a:pPr>
            <a:r>
              <a:rPr lang="en-US" sz="2200" dirty="0" err="1">
                <a:solidFill>
                  <a:schemeClr val="tx1"/>
                </a:solidFill>
              </a:rPr>
              <a:t>Als</a:t>
            </a:r>
            <a:r>
              <a:rPr lang="en-US" sz="2200" dirty="0">
                <a:solidFill>
                  <a:schemeClr val="tx1"/>
                </a:solidFill>
              </a:rPr>
              <a:t> de </a:t>
            </a:r>
            <a:r>
              <a:rPr lang="en-US" sz="2200" dirty="0" err="1">
                <a:solidFill>
                  <a:schemeClr val="tx1"/>
                </a:solidFill>
              </a:rPr>
              <a:t>vlam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echt</a:t>
            </a:r>
            <a:r>
              <a:rPr lang="en-US" sz="2200" dirty="0">
                <a:solidFill>
                  <a:schemeClr val="tx1"/>
                </a:solidFill>
              </a:rPr>
              <a:t> in de pan </a:t>
            </a:r>
            <a:r>
              <a:rPr lang="en-US" sz="2200" dirty="0" err="1">
                <a:solidFill>
                  <a:schemeClr val="tx1"/>
                </a:solidFill>
              </a:rPr>
              <a:t>slaat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kunt</a:t>
            </a:r>
            <a:r>
              <a:rPr lang="en-US" sz="2200" dirty="0">
                <a:solidFill>
                  <a:schemeClr val="tx1"/>
                </a:solidFill>
              </a:rPr>
              <a:t> u het </a:t>
            </a:r>
            <a:r>
              <a:rPr lang="en-US" sz="2200" dirty="0" err="1">
                <a:solidFill>
                  <a:schemeClr val="tx1"/>
                </a:solidFill>
              </a:rPr>
              <a:t>werkboek</a:t>
            </a:r>
            <a:r>
              <a:rPr lang="en-US" sz="2200" dirty="0">
                <a:solidFill>
                  <a:schemeClr val="tx1"/>
                </a:solidFill>
              </a:rPr>
              <a:t> ‘</a:t>
            </a:r>
            <a:r>
              <a:rPr lang="en-US" sz="2200" dirty="0" err="1">
                <a:solidFill>
                  <a:schemeClr val="tx1"/>
                </a:solidFill>
              </a:rPr>
              <a:t>Hebreeuws</a:t>
            </a:r>
            <a:r>
              <a:rPr lang="en-US" sz="2200" dirty="0">
                <a:solidFill>
                  <a:schemeClr val="tx1"/>
                </a:solidFill>
              </a:rPr>
              <a:t> leer je zo’ </a:t>
            </a:r>
            <a:r>
              <a:rPr lang="en-US" sz="2200" dirty="0" err="1">
                <a:solidFill>
                  <a:schemeClr val="tx1"/>
                </a:solidFill>
              </a:rPr>
              <a:t>aanschaffen</a:t>
            </a:r>
            <a:r>
              <a:rPr lang="en-US" sz="2200" dirty="0">
                <a:solidFill>
                  <a:schemeClr val="tx1"/>
                </a:solidFill>
              </a:rPr>
              <a:t>. Het </a:t>
            </a:r>
            <a:r>
              <a:rPr lang="en-US" sz="2200" dirty="0" err="1">
                <a:solidFill>
                  <a:schemeClr val="tx1"/>
                </a:solidFill>
              </a:rPr>
              <a:t>boek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wordt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uitgegeven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bij</a:t>
            </a:r>
            <a:r>
              <a:rPr lang="en-US" sz="2200" dirty="0">
                <a:solidFill>
                  <a:schemeClr val="tx1"/>
                </a:solidFill>
              </a:rPr>
              <a:t> Berne Media in </a:t>
            </a:r>
            <a:r>
              <a:rPr lang="en-US" sz="2200" dirty="0" err="1">
                <a:solidFill>
                  <a:schemeClr val="tx1"/>
                </a:solidFill>
              </a:rPr>
              <a:t>Heeswijk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u="sng" dirty="0">
                <a:solidFill>
                  <a:srgbClr val="FF0000"/>
                </a:solidFill>
              </a:rPr>
              <a:t>berneboek.com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951" y="2805871"/>
            <a:ext cx="2497196" cy="337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1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6D2D77-9631-4C2A-850F-6A18C741F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42596"/>
            <a:ext cx="8596668" cy="1687804"/>
          </a:xfrm>
        </p:spPr>
        <p:txBody>
          <a:bodyPr/>
          <a:lstStyle/>
          <a:p>
            <a:r>
              <a:rPr lang="nl-NL" dirty="0"/>
              <a:t>Voor vragen en opmerkingen: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BDE4FA-48FA-44E7-A16B-8EC1FC7D0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156996"/>
            <a:ext cx="9381066" cy="5598367"/>
          </a:xfrm>
        </p:spPr>
        <p:txBody>
          <a:bodyPr>
            <a:normAutofit lnSpcReduction="10000"/>
          </a:bodyPr>
          <a:lstStyle/>
          <a:p>
            <a:r>
              <a:rPr lang="nl-NL" sz="2400" u="sng" dirty="0">
                <a:solidFill>
                  <a:srgbClr val="FF0000"/>
                </a:solidFill>
                <a:hlinkClick r:id="rId3"/>
              </a:rPr>
              <a:t>p.j.vanmidden@uvt.nl</a:t>
            </a:r>
            <a:endParaRPr lang="nl-NL" sz="2400" u="sng" dirty="0">
              <a:solidFill>
                <a:srgbClr val="FF0000"/>
              </a:solidFill>
            </a:endParaRPr>
          </a:p>
          <a:p>
            <a:r>
              <a:rPr lang="nl-NL" sz="2400" dirty="0"/>
              <a:t>Lees heel TNK mee met:  </a:t>
            </a:r>
          </a:p>
          <a:p>
            <a:r>
              <a:rPr lang="fr-FR" sz="2400" u="sng" dirty="0">
                <a:hlinkClick r:id="rId4"/>
              </a:rPr>
              <a:t>https://www.torahclass.com/audio-bible-in-hebrew</a:t>
            </a:r>
            <a:endParaRPr lang="fr-FR" sz="2400" u="sng" dirty="0"/>
          </a:p>
          <a:p>
            <a:r>
              <a:rPr lang="nl-NL" sz="2400" u="sng" dirty="0">
                <a:hlinkClick r:id="rId5"/>
              </a:rPr>
              <a:t>http://mg.alhatorah.org/</a:t>
            </a:r>
            <a:endParaRPr lang="nl-NL" sz="2400" dirty="0"/>
          </a:p>
          <a:p>
            <a:r>
              <a:rPr lang="nl-NL" sz="2400" u="sng" dirty="0"/>
              <a:t>Directe toegang tot de </a:t>
            </a:r>
            <a:r>
              <a:rPr lang="nl-NL" sz="2400" u="sng" dirty="0" err="1"/>
              <a:t>bijbelteksten</a:t>
            </a:r>
            <a:endParaRPr lang="nl-NL" sz="2400" u="sng" dirty="0"/>
          </a:p>
          <a:p>
            <a:r>
              <a:rPr lang="nl-NL" sz="2400" u="sng" dirty="0">
                <a:hlinkClick r:id="rId6"/>
              </a:rPr>
              <a:t>https://tiu.nu/efemeriden</a:t>
            </a:r>
            <a:r>
              <a:rPr lang="nl-NL" sz="2400" dirty="0"/>
              <a:t> </a:t>
            </a:r>
          </a:p>
          <a:p>
            <a:r>
              <a:rPr lang="nl-NL" sz="2400" dirty="0"/>
              <a:t>Register van de efemeriden </a:t>
            </a:r>
          </a:p>
          <a:p>
            <a:r>
              <a:rPr lang="en-US" sz="2400" u="sng" dirty="0">
                <a:hlinkClick r:id="rId7"/>
              </a:rPr>
              <a:t>https://</a:t>
            </a:r>
            <a:r>
              <a:rPr lang="en-US" sz="2400" u="sng" dirty="0">
                <a:solidFill>
                  <a:srgbClr val="FF0000"/>
                </a:solidFill>
                <a:hlinkClick r:id="rId7"/>
              </a:rPr>
              <a:t>tiu.nu/</a:t>
            </a:r>
            <a:r>
              <a:rPr lang="en-US" sz="2400" u="sng" dirty="0">
                <a:solidFill>
                  <a:srgbClr val="0070C0"/>
                </a:solidFill>
                <a:hlinkClick r:id="rId7"/>
              </a:rPr>
              <a:t>register</a:t>
            </a:r>
            <a:r>
              <a:rPr lang="en-US" sz="2400" u="sng" dirty="0">
                <a:solidFill>
                  <a:srgbClr val="FF0000"/>
                </a:solidFill>
                <a:hlinkClick r:id="rId7"/>
              </a:rPr>
              <a:t>-efemeriden</a:t>
            </a:r>
            <a:r>
              <a:rPr lang="en-US" sz="2400" dirty="0"/>
              <a:t> </a:t>
            </a:r>
            <a:endParaRPr lang="nl-NL" sz="2400" dirty="0"/>
          </a:p>
          <a:p>
            <a:r>
              <a:rPr lang="nl-NL" sz="2400" u="sng" dirty="0"/>
              <a:t>Gratis volledige cursus Hebreeuws </a:t>
            </a:r>
            <a:r>
              <a:rPr lang="nl-NL" sz="2400" u="sng" dirty="0">
                <a:solidFill>
                  <a:srgbClr val="92D050"/>
                </a:solidFill>
                <a:hlinkClick r:id="rId8"/>
              </a:rPr>
              <a:t>https://webapp.fkt.uvt.nl/bho</a:t>
            </a:r>
            <a:endParaRPr lang="nl-NL" sz="2400" u="sng" dirty="0">
              <a:solidFill>
                <a:srgbClr val="92D050"/>
              </a:solidFill>
            </a:endParaRPr>
          </a:p>
          <a:p>
            <a:r>
              <a:rPr lang="en-US" sz="2400" u="sng" dirty="0" err="1">
                <a:solidFill>
                  <a:schemeClr val="tx1"/>
                </a:solidFill>
              </a:rPr>
              <a:t>Bijbel</a:t>
            </a:r>
            <a:r>
              <a:rPr lang="en-US" sz="2400" u="sng" dirty="0">
                <a:solidFill>
                  <a:schemeClr val="tx1"/>
                </a:solidFill>
              </a:rPr>
              <a:t> </a:t>
            </a:r>
            <a:r>
              <a:rPr lang="en-US" sz="2400" u="sng" dirty="0" err="1">
                <a:solidFill>
                  <a:schemeClr val="tx1"/>
                </a:solidFill>
              </a:rPr>
              <a:t>lezen</a:t>
            </a:r>
            <a:r>
              <a:rPr lang="en-US" sz="2400" u="sng" dirty="0">
                <a:solidFill>
                  <a:schemeClr val="tx1"/>
                </a:solidFill>
              </a:rPr>
              <a:t> met Van Moere </a:t>
            </a:r>
          </a:p>
          <a:p>
            <a:r>
              <a:rPr lang="nl-NL" sz="2400" dirty="0">
                <a:hlinkClick r:id="rId9"/>
              </a:rPr>
              <a:t>https://bijbellezenmetvanmoere.nl/rudy/</a:t>
            </a:r>
            <a:endParaRPr lang="nl-NL" sz="2400" u="sng" dirty="0">
              <a:solidFill>
                <a:srgbClr val="92D050"/>
              </a:solidFill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7772110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79840</TotalTime>
  <Words>239</Words>
  <Application>Microsoft Office PowerPoint</Application>
  <PresentationFormat>Breedbeeld</PresentationFormat>
  <Paragraphs>21</Paragraphs>
  <Slides>5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11" baseType="lpstr">
      <vt:lpstr>Trebuchet MS</vt:lpstr>
      <vt:lpstr>Hebraica</vt:lpstr>
      <vt:lpstr>Calibri</vt:lpstr>
      <vt:lpstr>Wingdings 3</vt:lpstr>
      <vt:lpstr>Arial</vt:lpstr>
      <vt:lpstr>Facet</vt:lpstr>
      <vt:lpstr>        Efemeriden !ynwyqyq  4 </vt:lpstr>
      <vt:lpstr>Vlucht naar de maan </vt:lpstr>
      <vt:lpstr>PowerPoint-presentatie</vt:lpstr>
      <vt:lpstr>Info voor verdere studie</vt:lpstr>
      <vt:lpstr>Voor vragen en opmerkingen: </vt:lpstr>
    </vt:vector>
  </TitlesOfParts>
  <Company>Unattended Releases -- Den Spike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Het eindtentamen van Hebreeuws 3:  waarop moet je letten?</dc:title>
  <dc:creator>P.J. van Midden</dc:creator>
  <cp:lastModifiedBy>Piet van Midden</cp:lastModifiedBy>
  <cp:revision>1654</cp:revision>
  <dcterms:created xsi:type="dcterms:W3CDTF">2015-05-25T04:53:51Z</dcterms:created>
  <dcterms:modified xsi:type="dcterms:W3CDTF">2022-11-18T10:15:08Z</dcterms:modified>
</cp:coreProperties>
</file>